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63" r:id="rId5"/>
    <p:sldId id="264" r:id="rId6"/>
    <p:sldId id="266" r:id="rId7"/>
    <p:sldId id="267" r:id="rId8"/>
    <p:sldId id="268" r:id="rId9"/>
    <p:sldId id="270" r:id="rId10"/>
    <p:sldId id="271" r:id="rId11"/>
    <p:sldId id="269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487EBE"/>
    <a:srgbClr val="4A79BD"/>
    <a:srgbClr val="2A5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10" y="1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90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20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73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80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38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85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85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2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006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78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CBF9-99D9-4309-8A77-EDC0FFA0ECC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7F156-1587-4F45-B058-DF665C216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9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fo@altai-exp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" b="2973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9543" y="1211110"/>
            <a:ext cx="7532913" cy="3484789"/>
          </a:xfrm>
          <a:prstGeom prst="rect">
            <a:avLst/>
          </a:prstGeom>
          <a:noFill/>
          <a:ln w="349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74471" y="1449235"/>
            <a:ext cx="7043057" cy="3008538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0725" l="9302" r="89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4" t="-477" r="25588" b="44406"/>
          <a:stretch/>
        </p:blipFill>
        <p:spPr>
          <a:xfrm>
            <a:off x="5372100" y="1697737"/>
            <a:ext cx="1447800" cy="1069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98372" y="5102442"/>
            <a:ext cx="5595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Создаем идеальные путешествия</a:t>
            </a:r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8370" y="2767280"/>
            <a:ext cx="5595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600" dirty="0" smtClean="0">
                <a:latin typeface="Verdana" panose="020B0604030504040204" pitchFamily="34" charset="0"/>
                <a:ea typeface="Verdana" panose="020B0604030504040204" pitchFamily="34" charset="0"/>
              </a:rPr>
              <a:t>Алтай –</a:t>
            </a:r>
          </a:p>
          <a:p>
            <a:pPr algn="ctr"/>
            <a:r>
              <a:rPr lang="ru-RU" sz="4000" b="1" spc="600" dirty="0" smtClean="0">
                <a:latin typeface="Verdana" panose="020B0604030504040204" pitchFamily="34" charset="0"/>
                <a:ea typeface="Verdana" panose="020B0604030504040204" pitchFamily="34" charset="0"/>
              </a:rPr>
              <a:t>Экспедиция</a:t>
            </a:r>
            <a:endParaRPr lang="ru-RU" sz="4000" b="1" spc="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57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4" b="6447"/>
          <a:stretch/>
        </p:blipFill>
        <p:spPr>
          <a:xfrm>
            <a:off x="0" y="-25399"/>
            <a:ext cx="12192000" cy="68961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1025" y="450850"/>
            <a:ext cx="11239500" cy="62103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8"/>
          <a:stretch/>
        </p:blipFill>
        <p:spPr>
          <a:xfrm>
            <a:off x="2159935" y="3027270"/>
            <a:ext cx="2850776" cy="28687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9"/>
          <a:stretch/>
        </p:blipFill>
        <p:spPr>
          <a:xfrm>
            <a:off x="912160" y="787773"/>
            <a:ext cx="2495550" cy="28888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50311" y="1997839"/>
            <a:ext cx="51306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Имея навыки катания на горных лыжах, я выучился на инструктора по горным лыжам, получил удостоверение инструктора.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И начал развивать зимнее направление. Организовал горнолыжную школу и зимние экскурсионные маршруты. На протяжении </a:t>
            </a:r>
            <a:r>
              <a:rPr lang="ru-RU" dirty="0">
                <a:latin typeface="Arial Narrow" panose="020B0606020202030204" pitchFamily="34" charset="0"/>
              </a:rPr>
              <a:t>11 </a:t>
            </a:r>
            <a:r>
              <a:rPr lang="ru-RU" dirty="0" smtClean="0">
                <a:latin typeface="Arial Narrow" panose="020B0606020202030204" pitchFamily="34" charset="0"/>
              </a:rPr>
              <a:t>лет, работаю и инструктором </a:t>
            </a:r>
            <a:r>
              <a:rPr lang="ru-RU" dirty="0">
                <a:latin typeface="Arial Narrow" panose="020B0606020202030204" pitchFamily="34" charset="0"/>
              </a:rPr>
              <a:t>по горным лыжам и сноуборду. </a:t>
            </a:r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Зимой </a:t>
            </a:r>
            <a:r>
              <a:rPr lang="ru-RU" dirty="0">
                <a:latin typeface="Arial Narrow" panose="020B0606020202030204" pitchFamily="34" charset="0"/>
              </a:rPr>
              <a:t>больше </a:t>
            </a:r>
            <a:r>
              <a:rPr lang="ru-RU" dirty="0" smtClean="0">
                <a:latin typeface="Arial Narrow" panose="020B0606020202030204" pitchFamily="34" charset="0"/>
              </a:rPr>
              <a:t>посвящаем </a:t>
            </a:r>
            <a:r>
              <a:rPr lang="ru-RU" dirty="0">
                <a:latin typeface="Arial Narrow" panose="020B0606020202030204" pitchFamily="34" charset="0"/>
              </a:rPr>
              <a:t>работе в офисе, </a:t>
            </a:r>
            <a:r>
              <a:rPr lang="ru-RU" dirty="0" smtClean="0">
                <a:latin typeface="Arial Narrow" panose="020B0606020202030204" pitchFamily="34" charset="0"/>
              </a:rPr>
              <a:t>анализируем </a:t>
            </a:r>
            <a:r>
              <a:rPr lang="ru-RU" dirty="0">
                <a:latin typeface="Arial Narrow" panose="020B0606020202030204" pitchFamily="34" charset="0"/>
              </a:rPr>
              <a:t>летние маршруты, </a:t>
            </a:r>
            <a:r>
              <a:rPr lang="ru-RU" dirty="0" smtClean="0">
                <a:latin typeface="Arial Narrow" panose="020B0606020202030204" pitchFamily="34" charset="0"/>
              </a:rPr>
              <a:t>работаем </a:t>
            </a:r>
            <a:r>
              <a:rPr lang="ru-RU" dirty="0">
                <a:latin typeface="Arial Narrow" panose="020B0606020202030204" pitchFamily="34" charset="0"/>
              </a:rPr>
              <a:t>над сайтом, </a:t>
            </a:r>
            <a:r>
              <a:rPr lang="ru-RU" dirty="0" smtClean="0">
                <a:latin typeface="Arial Narrow" panose="020B0606020202030204" pitchFamily="34" charset="0"/>
              </a:rPr>
              <a:t>проходим обучение по повышению квалификации. 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50311" y="805607"/>
            <a:ext cx="5130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Зима – время новых идей 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5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800725" y="968184"/>
            <a:ext cx="1626533" cy="3112996"/>
          </a:xfrm>
          <a:prstGeom prst="rect">
            <a:avLst/>
          </a:prstGeom>
          <a:noFill/>
          <a:ln w="476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38" y="11732"/>
            <a:ext cx="3260912" cy="4347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24" y="1057836"/>
            <a:ext cx="1398074" cy="8973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43798" y="3559249"/>
            <a:ext cx="1626533" cy="1322297"/>
          </a:xfrm>
          <a:prstGeom prst="rect">
            <a:avLst/>
          </a:prstGeom>
          <a:noFill/>
          <a:ln w="476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59" y="3675528"/>
            <a:ext cx="4243296" cy="3182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459" y="355667"/>
            <a:ext cx="4760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Рождение нашего детище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73" y="2185673"/>
            <a:ext cx="57622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2011 году </a:t>
            </a:r>
            <a:r>
              <a:rPr lang="ru-RU" dirty="0" smtClean="0"/>
              <a:t>зарегистрировал </a:t>
            </a:r>
            <a:r>
              <a:rPr lang="ru-RU" dirty="0"/>
              <a:t>ООО </a:t>
            </a:r>
            <a:r>
              <a:rPr lang="ru-RU" dirty="0" smtClean="0"/>
              <a:t>«Алтай-Экспедиция» и </a:t>
            </a:r>
            <a:r>
              <a:rPr lang="ru-RU" dirty="0"/>
              <a:t>стали организовывать </a:t>
            </a:r>
            <a:r>
              <a:rPr lang="ru-RU" dirty="0" smtClean="0"/>
              <a:t>путешествия круглый год. </a:t>
            </a:r>
          </a:p>
          <a:p>
            <a:endParaRPr lang="ru-RU" dirty="0" smtClean="0"/>
          </a:p>
          <a:p>
            <a:r>
              <a:rPr lang="ru-RU" dirty="0" smtClean="0"/>
              <a:t>Включены в федеральный реестр туроператоров и имеем финансовую гарантию.</a:t>
            </a:r>
          </a:p>
          <a:p>
            <a:endParaRPr lang="ru-RU" dirty="0"/>
          </a:p>
          <a:p>
            <a:r>
              <a:rPr lang="ru-RU" dirty="0" smtClean="0"/>
              <a:t>Создал сплоченную команду гидов, которые круглый год оттачивают свое мастерство, поддерживая себя в спортивной форме.</a:t>
            </a:r>
          </a:p>
          <a:p>
            <a:endParaRPr lang="ru-RU" dirty="0"/>
          </a:p>
          <a:p>
            <a:r>
              <a:rPr lang="ru-RU" dirty="0" smtClean="0"/>
              <a:t>Инструкторы ежегодно участвуют в соревнованиях по рафтингу, гребному слалому, лыжным гонкам и горным лыжам </a:t>
            </a:r>
          </a:p>
          <a:p>
            <a:endParaRPr lang="ru-RU" dirty="0"/>
          </a:p>
          <a:p>
            <a:r>
              <a:rPr lang="ru-RU" dirty="0" smtClean="0"/>
              <a:t>В течение сезона организовываем инструкторские по ходы по Алтаю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7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885"/>
          <a:stretch/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675" y="333375"/>
            <a:ext cx="11391900" cy="620077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" b="27987"/>
          <a:stretch/>
        </p:blipFill>
        <p:spPr>
          <a:xfrm>
            <a:off x="8877300" y="1439660"/>
            <a:ext cx="2615695" cy="39786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2"/>
          <a:stretch/>
        </p:blipFill>
        <p:spPr>
          <a:xfrm>
            <a:off x="6676053" y="914400"/>
            <a:ext cx="2091709" cy="2295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t="8654" r="32675" b="26482"/>
          <a:stretch/>
        </p:blipFill>
        <p:spPr>
          <a:xfrm>
            <a:off x="6700837" y="3295093"/>
            <a:ext cx="2066925" cy="21232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500" y="914400"/>
            <a:ext cx="514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Моя цель – </a:t>
            </a:r>
          </a:p>
          <a:p>
            <a:r>
              <a:rPr lang="ru-RU" sz="2800" dirty="0" smtClean="0">
                <a:latin typeface="Arial Black" panose="020B0A04020102020204" pitchFamily="34" charset="0"/>
              </a:rPr>
              <a:t>сделать путешествие идеальным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1531" y="2602390"/>
            <a:ext cx="52606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Получить удовольствие и впечатления от заснеженных горных вершин и душистого разнотравья, чистейшего горного воздуха.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Алтай-Экспедиция делает, всё, чтобы поднять отдых туриста на небывалую высоту!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За 11 лет обслужили более 2 500 туристов не только из России, но и из Китая, Индии, Германии, Бразилии, Мексики, Польши и Чехии.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4" y="366388"/>
            <a:ext cx="3543300" cy="2657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34" y="366388"/>
            <a:ext cx="1993107" cy="2657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8"/>
          <a:stretch/>
        </p:blipFill>
        <p:spPr>
          <a:xfrm>
            <a:off x="5726489" y="4562182"/>
            <a:ext cx="2140140" cy="2042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733" y="171449"/>
            <a:ext cx="2014538" cy="3581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1" y="3276597"/>
            <a:ext cx="2572885" cy="34305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79" y="1762522"/>
            <a:ext cx="1835944" cy="2447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74" y="3512303"/>
            <a:ext cx="2219325" cy="2959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248" y="1310045"/>
            <a:ext cx="2301479" cy="30686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39" y="3809528"/>
            <a:ext cx="3537577" cy="26074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26" y="392200"/>
            <a:ext cx="2127945" cy="28372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25" y="1808267"/>
            <a:ext cx="4261868" cy="283368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38126" y="95250"/>
            <a:ext cx="11604026" cy="6658996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159678" y="2351714"/>
            <a:ext cx="9458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Arial Black" panose="020B0A04020102020204" pitchFamily="34" charset="0"/>
              </a:rPr>
              <a:t>Мы действительно любим общаться</a:t>
            </a:r>
          </a:p>
          <a:p>
            <a:pPr algn="ctr"/>
            <a:r>
              <a:rPr lang="ru-RU" sz="4000" dirty="0">
                <a:latin typeface="Arial Black" panose="020B0A04020102020204" pitchFamily="34" charset="0"/>
              </a:rPr>
              <a:t>о</a:t>
            </a:r>
            <a:r>
              <a:rPr lang="ru-RU" sz="4000" dirty="0" smtClean="0">
                <a:latin typeface="Arial Black" panose="020B0A04020102020204" pitchFamily="34" charset="0"/>
              </a:rPr>
              <a:t> путешествиях!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 flipH="1">
            <a:off x="1705978" y="828676"/>
            <a:ext cx="8266696" cy="4084762"/>
          </a:xfrm>
          <a:custGeom>
            <a:avLst/>
            <a:gdLst>
              <a:gd name="connsiteX0" fmla="*/ 310243 w 3211286"/>
              <a:gd name="connsiteY0" fmla="*/ 0 h 1077685"/>
              <a:gd name="connsiteX1" fmla="*/ 620486 w 3211286"/>
              <a:gd name="connsiteY1" fmla="*/ 293914 h 1077685"/>
              <a:gd name="connsiteX2" fmla="*/ 3211286 w 3211286"/>
              <a:gd name="connsiteY2" fmla="*/ 293914 h 1077685"/>
              <a:gd name="connsiteX3" fmla="*/ 3211286 w 3211286"/>
              <a:gd name="connsiteY3" fmla="*/ 1077685 h 1077685"/>
              <a:gd name="connsiteX4" fmla="*/ 0 w 3211286"/>
              <a:gd name="connsiteY4" fmla="*/ 1077685 h 1077685"/>
              <a:gd name="connsiteX5" fmla="*/ 0 w 3211286"/>
              <a:gd name="connsiteY5" fmla="*/ 293914 h 10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1286" h="1077685">
                <a:moveTo>
                  <a:pt x="310243" y="0"/>
                </a:moveTo>
                <a:lnTo>
                  <a:pt x="620486" y="293914"/>
                </a:lnTo>
                <a:lnTo>
                  <a:pt x="3211286" y="293914"/>
                </a:lnTo>
                <a:lnTo>
                  <a:pt x="3211286" y="1077685"/>
                </a:lnTo>
                <a:lnTo>
                  <a:pt x="0" y="1077685"/>
                </a:lnTo>
                <a:lnTo>
                  <a:pt x="0" y="293914"/>
                </a:lnTo>
                <a:close/>
              </a:path>
            </a:pathLst>
          </a:cu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398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55344" y="504825"/>
            <a:ext cx="707231" cy="5962650"/>
          </a:xfrm>
          <a:prstGeom prst="rect">
            <a:avLst/>
          </a:prstGeom>
          <a:solidFill>
            <a:schemeClr val="bg1">
              <a:alpha val="62000"/>
            </a:schemeClr>
          </a:solidFill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55"/>
          <a:stretch/>
        </p:blipFill>
        <p:spPr>
          <a:xfrm>
            <a:off x="0" y="0"/>
            <a:ext cx="465772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37" y="381000"/>
            <a:ext cx="2047875" cy="1314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86199" y="504825"/>
            <a:ext cx="771525" cy="5962650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281737" y="2466975"/>
            <a:ext cx="52720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Narrow" panose="020B0606020202030204" pitchFamily="34" charset="0"/>
              </a:rPr>
              <a:t>Республика Алтай, г. Горно-Алтайск,</a:t>
            </a:r>
          </a:p>
          <a:p>
            <a:r>
              <a:rPr lang="ru-RU" sz="2400" dirty="0">
                <a:latin typeface="Arial Narrow" panose="020B0606020202030204" pitchFamily="34" charset="0"/>
              </a:rPr>
              <a:t>у</a:t>
            </a:r>
            <a:r>
              <a:rPr lang="ru-RU" sz="2400" dirty="0" smtClean="0">
                <a:latin typeface="Arial Narrow" panose="020B0606020202030204" pitchFamily="34" charset="0"/>
              </a:rPr>
              <a:t>л. Строителей, д. 2, 3 этаж</a:t>
            </a: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r>
              <a:rPr lang="ru-RU" sz="2400" dirty="0" smtClean="0">
                <a:latin typeface="Arial Narrow" panose="020B0606020202030204" pitchFamily="34" charset="0"/>
              </a:rPr>
              <a:t>Телефон: +7 (800) 301-82-86</a:t>
            </a:r>
          </a:p>
          <a:p>
            <a:r>
              <a:rPr lang="ru-RU" sz="2400" dirty="0" smtClean="0">
                <a:latin typeface="Arial Narrow" panose="020B0606020202030204" pitchFamily="34" charset="0"/>
              </a:rPr>
              <a:t>Телефон: +7 (929) 304-99-09</a:t>
            </a:r>
          </a:p>
          <a:p>
            <a:endParaRPr lang="ru-RU" sz="2400" dirty="0">
              <a:latin typeface="Arial Narrow" panose="020B0606020202030204" pitchFamily="34" charset="0"/>
            </a:endParaRPr>
          </a:p>
          <a:p>
            <a:r>
              <a:rPr lang="en-US" sz="2400" dirty="0" smtClean="0">
                <a:latin typeface="Arial Narrow" panose="020B0606020202030204" pitchFamily="34" charset="0"/>
              </a:rPr>
              <a:t>E-mail: </a:t>
            </a:r>
            <a:r>
              <a:rPr lang="en-US" sz="2400" dirty="0" smtClean="0">
                <a:latin typeface="Arial Narrow" panose="020B0606020202030204" pitchFamily="34" charset="0"/>
                <a:hlinkClick r:id="rId4"/>
              </a:rPr>
              <a:t>info@altai-exp.ru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r>
              <a:rPr lang="en-US" sz="2400" dirty="0" smtClean="0">
                <a:latin typeface="Arial Narrow" panose="020B0606020202030204" pitchFamily="34" charset="0"/>
              </a:rPr>
              <a:t>E-mail: alt-exp@mail.ru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20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88"/>
          <a:stretch/>
        </p:blipFill>
        <p:spPr>
          <a:xfrm>
            <a:off x="0" y="0"/>
            <a:ext cx="46482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5" t="7426" r="655" b="7285"/>
          <a:stretch/>
        </p:blipFill>
        <p:spPr>
          <a:xfrm>
            <a:off x="3933826" y="561975"/>
            <a:ext cx="7867650" cy="57435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651" y="561975"/>
            <a:ext cx="4019550" cy="573881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76289" y="1228397"/>
            <a:ext cx="37242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Narrow" panose="020B0606020202030204" pitchFamily="34" charset="0"/>
              </a:rPr>
              <a:t>С 2009 года являемся </a:t>
            </a:r>
            <a:r>
              <a:rPr lang="ru-RU" sz="2000" dirty="0">
                <a:latin typeface="Arial Narrow" panose="020B0606020202030204" pitchFamily="34" charset="0"/>
              </a:rPr>
              <a:t>туроператором по внутреннему </a:t>
            </a:r>
            <a:r>
              <a:rPr lang="ru-RU" sz="2000" dirty="0" smtClean="0">
                <a:latin typeface="Arial Narrow" panose="020B0606020202030204" pitchFamily="34" charset="0"/>
              </a:rPr>
              <a:t>туризму в Республике Алтай. </a:t>
            </a:r>
          </a:p>
          <a:p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Организуем </a:t>
            </a:r>
            <a:r>
              <a:rPr lang="ru-RU" sz="2000" dirty="0">
                <a:latin typeface="Arial Narrow" panose="020B0606020202030204" pitchFamily="34" charset="0"/>
              </a:rPr>
              <a:t>туры по </a:t>
            </a:r>
            <a:r>
              <a:rPr lang="ru-RU" sz="2000" dirty="0" smtClean="0">
                <a:latin typeface="Arial Narrow" panose="020B0606020202030204" pitchFamily="34" charset="0"/>
              </a:rPr>
              <a:t>Горному Алтаю </a:t>
            </a:r>
          </a:p>
          <a:p>
            <a:endParaRPr lang="ru-RU" sz="2000" dirty="0" smtClean="0">
              <a:latin typeface="Arial Narrow" panose="020B0606020202030204" pitchFamily="34" charset="0"/>
            </a:endParaRPr>
          </a:p>
          <a:p>
            <a:r>
              <a:rPr lang="ru-RU" sz="2000" b="0" i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Наши направления: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рафтинг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конные туры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автомобильные и пешеходные туры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i="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зимние, горнолыжные, комбинированные, рыболовные, индивидуальные туры.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 rot="10800000">
            <a:off x="7143752" y="1442530"/>
            <a:ext cx="3581400" cy="1746588"/>
          </a:xfrm>
          <a:prstGeom prst="wedgeRectCallou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5" y="1717000"/>
            <a:ext cx="20478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58400" y="0"/>
            <a:ext cx="2133600" cy="6858000"/>
          </a:xfrm>
          <a:prstGeom prst="rect">
            <a:avLst/>
          </a:prstGeom>
          <a:solidFill>
            <a:srgbClr val="5B9BD5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568043" y="511628"/>
            <a:ext cx="6112328" cy="596537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402770" y="674913"/>
            <a:ext cx="4484915" cy="1589315"/>
          </a:xfrm>
          <a:custGeom>
            <a:avLst/>
            <a:gdLst>
              <a:gd name="connsiteX0" fmla="*/ 310243 w 3211286"/>
              <a:gd name="connsiteY0" fmla="*/ 0 h 1077685"/>
              <a:gd name="connsiteX1" fmla="*/ 620486 w 3211286"/>
              <a:gd name="connsiteY1" fmla="*/ 293914 h 1077685"/>
              <a:gd name="connsiteX2" fmla="*/ 3211286 w 3211286"/>
              <a:gd name="connsiteY2" fmla="*/ 293914 h 1077685"/>
              <a:gd name="connsiteX3" fmla="*/ 3211286 w 3211286"/>
              <a:gd name="connsiteY3" fmla="*/ 1077685 h 1077685"/>
              <a:gd name="connsiteX4" fmla="*/ 0 w 3211286"/>
              <a:gd name="connsiteY4" fmla="*/ 1077685 h 1077685"/>
              <a:gd name="connsiteX5" fmla="*/ 0 w 3211286"/>
              <a:gd name="connsiteY5" fmla="*/ 293914 h 10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1286" h="1077685">
                <a:moveTo>
                  <a:pt x="310243" y="0"/>
                </a:moveTo>
                <a:lnTo>
                  <a:pt x="620486" y="293914"/>
                </a:lnTo>
                <a:lnTo>
                  <a:pt x="3211286" y="293914"/>
                </a:lnTo>
                <a:lnTo>
                  <a:pt x="3211286" y="1077685"/>
                </a:lnTo>
                <a:lnTo>
                  <a:pt x="0" y="1077685"/>
                </a:lnTo>
                <a:lnTo>
                  <a:pt x="0" y="293914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Как, любовь к путешествиям и к приключениям помогла мне создать бизнес с нуля…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7656" y="816429"/>
            <a:ext cx="574765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 Narrow" panose="020B0606020202030204" pitchFamily="34" charset="0"/>
              </a:rPr>
              <a:t>Меня зовут </a:t>
            </a:r>
            <a:r>
              <a:rPr lang="ru-RU" sz="2000" dirty="0" err="1" smtClean="0">
                <a:latin typeface="Arial Narrow" panose="020B0606020202030204" pitchFamily="34" charset="0"/>
              </a:rPr>
              <a:t>Аржан</a:t>
            </a:r>
            <a:r>
              <a:rPr lang="ru-RU" sz="2000" dirty="0" smtClean="0">
                <a:latin typeface="Arial Narrow" panose="020B0606020202030204" pitchFamily="34" charset="0"/>
              </a:rPr>
              <a:t>! </a:t>
            </a: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Я родился и вырос в небольшой деревне </a:t>
            </a:r>
            <a:r>
              <a:rPr lang="ru-RU" sz="2000" dirty="0" err="1" smtClean="0">
                <a:latin typeface="Arial Narrow" panose="020B0606020202030204" pitchFamily="34" charset="0"/>
              </a:rPr>
              <a:t>Шебалинского</a:t>
            </a:r>
            <a:r>
              <a:rPr lang="ru-RU" sz="2000" dirty="0" smtClean="0">
                <a:latin typeface="Arial Narrow" panose="020B0606020202030204" pitchFamily="34" charset="0"/>
              </a:rPr>
              <a:t> района. </a:t>
            </a:r>
            <a:r>
              <a:rPr lang="ru-RU" sz="2000" dirty="0">
                <a:latin typeface="Arial Narrow" panose="020B0606020202030204" pitchFamily="34" charset="0"/>
              </a:rPr>
              <a:t>Любовь к путешествиям и приключениям у меня появилась с самого </a:t>
            </a:r>
            <a:r>
              <a:rPr lang="ru-RU" sz="2000" dirty="0" smtClean="0">
                <a:latin typeface="Arial Narrow" panose="020B0606020202030204" pitchFamily="34" charset="0"/>
              </a:rPr>
              <a:t>детства. </a:t>
            </a:r>
          </a:p>
          <a:p>
            <a:endParaRPr lang="ru-RU" sz="2000" dirty="0" smtClean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Со </a:t>
            </a:r>
            <a:r>
              <a:rPr lang="ru-RU" sz="2000" dirty="0">
                <a:latin typeface="Arial Narrow" panose="020B0606020202030204" pitchFamily="34" charset="0"/>
              </a:rPr>
              <a:t>старшими </a:t>
            </a:r>
            <a:r>
              <a:rPr lang="ru-RU" sz="2000" dirty="0" smtClean="0">
                <a:latin typeface="Arial Narrow" panose="020B0606020202030204" pitchFamily="34" charset="0"/>
              </a:rPr>
              <a:t>братьями мы часто ездили в </a:t>
            </a:r>
            <a:r>
              <a:rPr lang="ru-RU" sz="2000" dirty="0">
                <a:latin typeface="Arial Narrow" panose="020B0606020202030204" pitchFamily="34" charset="0"/>
              </a:rPr>
              <a:t>тайгу на </a:t>
            </a:r>
            <a:r>
              <a:rPr lang="ru-RU" sz="2000" dirty="0" smtClean="0">
                <a:latin typeface="Arial Narrow" panose="020B0606020202030204" pitchFamily="34" charset="0"/>
              </a:rPr>
              <a:t>лошадях. Летом </a:t>
            </a:r>
            <a:r>
              <a:rPr lang="ru-RU" sz="2000" dirty="0">
                <a:latin typeface="Arial Narrow" panose="020B0606020202030204" pitchFamily="34" charset="0"/>
              </a:rPr>
              <a:t>со школьными друзьями </a:t>
            </a:r>
            <a:r>
              <a:rPr lang="ru-RU" sz="2000" dirty="0" smtClean="0">
                <a:latin typeface="Arial Narrow" panose="020B0606020202030204" pitchFamily="34" charset="0"/>
              </a:rPr>
              <a:t>сплавлялись </a:t>
            </a:r>
            <a:r>
              <a:rPr lang="ru-RU" sz="2000" dirty="0">
                <a:latin typeface="Arial Narrow" panose="020B0606020202030204" pitchFamily="34" charset="0"/>
              </a:rPr>
              <a:t>по речке Черга на камере от </a:t>
            </a:r>
            <a:r>
              <a:rPr lang="ru-RU" sz="2000" dirty="0" smtClean="0">
                <a:latin typeface="Arial Narrow" panose="020B0606020202030204" pitchFamily="34" charset="0"/>
              </a:rPr>
              <a:t>трактора. В </a:t>
            </a:r>
            <a:r>
              <a:rPr lang="ru-RU" sz="2000" dirty="0">
                <a:latin typeface="Arial Narrow" panose="020B0606020202030204" pitchFamily="34" charset="0"/>
              </a:rPr>
              <a:t>окрестностях деревни </a:t>
            </a:r>
            <a:r>
              <a:rPr lang="ru-RU" sz="2000" dirty="0" smtClean="0">
                <a:latin typeface="Arial Narrow" panose="020B0606020202030204" pitchFamily="34" charset="0"/>
              </a:rPr>
              <a:t>со своей собакой </a:t>
            </a:r>
            <a:r>
              <a:rPr lang="ru-RU" sz="2000" dirty="0">
                <a:latin typeface="Arial Narrow" panose="020B0606020202030204" pitchFamily="34" charset="0"/>
              </a:rPr>
              <a:t>б</a:t>
            </a:r>
            <a:r>
              <a:rPr lang="ru-RU" sz="2000" dirty="0" smtClean="0">
                <a:latin typeface="Arial Narrow" panose="020B0606020202030204" pitchFamily="34" charset="0"/>
              </a:rPr>
              <a:t>родил по горам. </a:t>
            </a:r>
          </a:p>
          <a:p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В </a:t>
            </a:r>
            <a:r>
              <a:rPr lang="ru-RU" sz="2000" dirty="0">
                <a:latin typeface="Arial Narrow" panose="020B0606020202030204" pitchFamily="34" charset="0"/>
              </a:rPr>
              <a:t>школьные годы любил географию и с удовольствием смотрел передачи про путешествия</a:t>
            </a:r>
            <a:r>
              <a:rPr lang="ru-RU" sz="2000" dirty="0" smtClean="0">
                <a:latin typeface="Arial Narrow" panose="020B0606020202030204" pitchFamily="34" charset="0"/>
              </a:rPr>
              <a:t>.</a:t>
            </a:r>
          </a:p>
          <a:p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окончания школы в 2002 году поступил в ГАГУ на сельскохозяйственный факультет. </a:t>
            </a:r>
            <a:r>
              <a:rPr lang="ru-RU" sz="2000" dirty="0" smtClean="0">
                <a:latin typeface="Arial Narrow" panose="020B0606020202030204" pitchFamily="34" charset="0"/>
              </a:rPr>
              <a:t> </a:t>
            </a:r>
          </a:p>
          <a:p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И началась </a:t>
            </a:r>
            <a:r>
              <a:rPr lang="ru-RU" sz="2000" dirty="0">
                <a:latin typeface="Arial Narrow" panose="020B0606020202030204" pitchFamily="34" charset="0"/>
              </a:rPr>
              <a:t>интересная студенческая </a:t>
            </a:r>
            <a:r>
              <a:rPr lang="ru-RU" sz="2000" dirty="0" smtClean="0">
                <a:latin typeface="Arial Narrow" panose="020B0606020202030204" pitchFamily="34" charset="0"/>
              </a:rPr>
              <a:t>жизнь.</a:t>
            </a:r>
            <a:endParaRPr lang="ru-RU" sz="2000" dirty="0">
              <a:latin typeface="Arial Narrow" panose="020B0606020202030204" pitchFamily="34" charset="0"/>
            </a:endParaRPr>
          </a:p>
          <a:p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296584" y="3488259"/>
            <a:ext cx="2001609" cy="1998141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831396"/>
            <a:ext cx="1161596" cy="1080407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02006" y="4549617"/>
            <a:ext cx="2396671" cy="2122715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610272" y="283029"/>
            <a:ext cx="2396671" cy="2122715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r="19750"/>
          <a:stretch/>
        </p:blipFill>
        <p:spPr>
          <a:xfrm>
            <a:off x="6990627" y="1556657"/>
            <a:ext cx="3808001" cy="3744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24401"/>
            <a:ext cx="2364198" cy="17731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39" y="625928"/>
            <a:ext cx="2183011" cy="1687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4543" y="625928"/>
            <a:ext cx="478971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Arial Narrow" panose="020B0606020202030204" pitchFamily="34" charset="0"/>
            </a:endParaRPr>
          </a:p>
          <a:p>
            <a:r>
              <a:rPr lang="ru-RU" sz="2800" dirty="0" smtClean="0">
                <a:latin typeface="Arial Black" panose="020B0A04020102020204" pitchFamily="34" charset="0"/>
              </a:rPr>
              <a:t>Рафтинг – начало моего пути</a:t>
            </a:r>
          </a:p>
          <a:p>
            <a:endParaRPr lang="ru-RU" sz="2000" dirty="0">
              <a:latin typeface="Arial Narrow" panose="020B0606020202030204" pitchFamily="34" charset="0"/>
            </a:endParaRPr>
          </a:p>
          <a:p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На </a:t>
            </a:r>
            <a:r>
              <a:rPr lang="ru-RU" sz="2000" dirty="0">
                <a:latin typeface="Arial Narrow" panose="020B0606020202030204" pitchFamily="34" charset="0"/>
              </a:rPr>
              <a:t>первом </a:t>
            </a:r>
            <a:r>
              <a:rPr lang="ru-RU" sz="2000" dirty="0" smtClean="0">
                <a:latin typeface="Arial Narrow" panose="020B0606020202030204" pitchFamily="34" charset="0"/>
              </a:rPr>
              <a:t>курсе, увидев </a:t>
            </a:r>
            <a:r>
              <a:rPr lang="ru-RU" sz="2000" dirty="0">
                <a:latin typeface="Arial Narrow" panose="020B0606020202030204" pitchFamily="34" charset="0"/>
              </a:rPr>
              <a:t>плакат с фотографиями </a:t>
            </a:r>
            <a:r>
              <a:rPr lang="ru-RU" sz="2000" dirty="0" smtClean="0">
                <a:latin typeface="Arial Narrow" panose="020B0606020202030204" pitchFamily="34" charset="0"/>
              </a:rPr>
              <a:t>выступлений </a:t>
            </a:r>
            <a:r>
              <a:rPr lang="ru-RU" sz="2000" dirty="0">
                <a:latin typeface="Arial Narrow" panose="020B0606020202030204" pitchFamily="34" charset="0"/>
              </a:rPr>
              <a:t>команды университета на </a:t>
            </a:r>
            <a:r>
              <a:rPr lang="ru-RU" sz="2000" dirty="0" smtClean="0">
                <a:latin typeface="Arial Narrow" panose="020B0606020202030204" pitchFamily="34" charset="0"/>
              </a:rPr>
              <a:t>международных соревнованиях </a:t>
            </a:r>
            <a:r>
              <a:rPr lang="ru-RU" sz="2000" dirty="0">
                <a:latin typeface="Arial Narrow" panose="020B0606020202030204" pitchFamily="34" charset="0"/>
              </a:rPr>
              <a:t>по рафтингу в Южной </a:t>
            </a:r>
            <a:r>
              <a:rPr lang="ru-RU" sz="2000" dirty="0" smtClean="0">
                <a:latin typeface="Arial Narrow" panose="020B0606020202030204" pitchFamily="34" charset="0"/>
              </a:rPr>
              <a:t>Африке, меня </a:t>
            </a:r>
            <a:r>
              <a:rPr lang="ru-RU" sz="2000" dirty="0">
                <a:latin typeface="Arial Narrow" panose="020B0606020202030204" pitchFamily="34" charset="0"/>
              </a:rPr>
              <a:t>сильно </a:t>
            </a:r>
            <a:r>
              <a:rPr lang="ru-RU" sz="2000" dirty="0" smtClean="0">
                <a:latin typeface="Arial Narrow" panose="020B0606020202030204" pitchFamily="34" charset="0"/>
              </a:rPr>
              <a:t>впечатлило </a:t>
            </a:r>
            <a:r>
              <a:rPr lang="ru-RU" sz="2000" dirty="0">
                <a:latin typeface="Arial Narrow" panose="020B0606020202030204" pitchFamily="34" charset="0"/>
              </a:rPr>
              <a:t>и </a:t>
            </a:r>
            <a:r>
              <a:rPr lang="ru-RU" sz="2000" dirty="0" smtClean="0">
                <a:latin typeface="Arial Narrow" panose="020B0606020202030204" pitchFamily="34" charset="0"/>
              </a:rPr>
              <a:t>я </a:t>
            </a:r>
            <a:r>
              <a:rPr lang="ru-RU" sz="2000" dirty="0">
                <a:latin typeface="Arial Narrow" panose="020B0606020202030204" pitchFamily="34" charset="0"/>
              </a:rPr>
              <a:t>записался в </a:t>
            </a:r>
            <a:r>
              <a:rPr lang="ru-RU" sz="2000" dirty="0" err="1">
                <a:latin typeface="Arial Narrow" panose="020B0606020202030204" pitchFamily="34" charset="0"/>
              </a:rPr>
              <a:t>турклуб</a:t>
            </a:r>
            <a:r>
              <a:rPr lang="ru-RU" sz="2000" dirty="0">
                <a:latin typeface="Arial Narrow" panose="020B0606020202030204" pitchFamily="34" charset="0"/>
              </a:rPr>
              <a:t> «Горизонт</a:t>
            </a:r>
            <a:r>
              <a:rPr lang="ru-RU" sz="2000" dirty="0" smtClean="0">
                <a:latin typeface="Arial Narrow" panose="020B0606020202030204" pitchFamily="34" charset="0"/>
              </a:rPr>
              <a:t>», попав </a:t>
            </a:r>
            <a:r>
              <a:rPr lang="ru-RU" sz="2000" dirty="0">
                <a:latin typeface="Arial Narrow" panose="020B0606020202030204" pitchFamily="34" charset="0"/>
              </a:rPr>
              <a:t>на секцию рафтинга. 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С </a:t>
            </a:r>
            <a:r>
              <a:rPr lang="ru-RU" sz="2000" dirty="0">
                <a:latin typeface="Arial Narrow" panose="020B0606020202030204" pitchFamily="34" charset="0"/>
              </a:rPr>
              <a:t>утра учеба, после обеда </a:t>
            </a:r>
            <a:r>
              <a:rPr lang="ru-RU" sz="2000" dirty="0" smtClean="0">
                <a:latin typeface="Arial Narrow" panose="020B0606020202030204" pitchFamily="34" charset="0"/>
              </a:rPr>
              <a:t>тренировки. И уже </a:t>
            </a:r>
            <a:r>
              <a:rPr lang="ru-RU" sz="2000" dirty="0">
                <a:latin typeface="Arial Narrow" panose="020B0606020202030204" pitchFamily="34" charset="0"/>
              </a:rPr>
              <a:t>в составе команды ГАГУ </a:t>
            </a:r>
            <a:r>
              <a:rPr lang="ru-RU" sz="2000" dirty="0" smtClean="0">
                <a:latin typeface="Arial Narrow" panose="020B0606020202030204" pitchFamily="34" charset="0"/>
              </a:rPr>
              <a:t>принимал </a:t>
            </a:r>
            <a:r>
              <a:rPr lang="ru-RU" sz="2000" dirty="0">
                <a:latin typeface="Arial Narrow" panose="020B0606020202030204" pitchFamily="34" charset="0"/>
              </a:rPr>
              <a:t>участие в международных соревнованиях по рафтингу.</a:t>
            </a:r>
          </a:p>
        </p:txBody>
      </p:sp>
    </p:spTree>
    <p:extLst>
      <p:ext uri="{BB962C8B-B14F-4D97-AF65-F5344CB8AC3E}">
        <p14:creationId xmlns:p14="http://schemas.microsoft.com/office/powerpoint/2010/main" val="400651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1" b="22653"/>
          <a:stretch/>
        </p:blipFill>
        <p:spPr>
          <a:xfrm>
            <a:off x="1" y="-10886"/>
            <a:ext cx="12191999" cy="68797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80846" y="3429000"/>
            <a:ext cx="5340275" cy="270285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Каждое лето я работал инструкторам по рафтингу, в свободное время мы ходили в походы на катамаранах и рафтах, изучали новые маршруты по рекам, осваивали технику водного туризма.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7364" y="3810933"/>
            <a:ext cx="4717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 Narrow" panose="020B0606020202030204" pitchFamily="34" charset="0"/>
              </a:rPr>
              <a:t>Каждое лето </a:t>
            </a:r>
            <a:r>
              <a:rPr lang="ru-RU" sz="2000" dirty="0" smtClean="0">
                <a:latin typeface="Arial Narrow" panose="020B0606020202030204" pitchFamily="34" charset="0"/>
              </a:rPr>
              <a:t>работал инструктором </a:t>
            </a:r>
            <a:r>
              <a:rPr lang="ru-RU" sz="2000" dirty="0">
                <a:latin typeface="Arial Narrow" panose="020B0606020202030204" pitchFamily="34" charset="0"/>
              </a:rPr>
              <a:t>по </a:t>
            </a:r>
            <a:r>
              <a:rPr lang="ru-RU" sz="2000" dirty="0" smtClean="0">
                <a:latin typeface="Arial Narrow" panose="020B0606020202030204" pitchFamily="34" charset="0"/>
              </a:rPr>
              <a:t>рафтингу. В </a:t>
            </a:r>
            <a:r>
              <a:rPr lang="ru-RU" sz="2000" dirty="0">
                <a:latin typeface="Arial Narrow" panose="020B0606020202030204" pitchFamily="34" charset="0"/>
              </a:rPr>
              <a:t>свободное время </a:t>
            </a:r>
            <a:r>
              <a:rPr lang="ru-RU" sz="2000" dirty="0" smtClean="0">
                <a:latin typeface="Arial Narrow" panose="020B0606020202030204" pitchFamily="34" charset="0"/>
              </a:rPr>
              <a:t>от работы, учебы и тренировок, мы с напарниками по команде ходили </a:t>
            </a:r>
            <a:r>
              <a:rPr lang="ru-RU" sz="2000" dirty="0">
                <a:latin typeface="Arial Narrow" panose="020B0606020202030204" pitchFamily="34" charset="0"/>
              </a:rPr>
              <a:t>в походы на катамаранах и </a:t>
            </a:r>
            <a:r>
              <a:rPr lang="ru-RU" sz="2000" dirty="0" err="1" smtClean="0">
                <a:latin typeface="Arial Narrow" panose="020B0606020202030204" pitchFamily="34" charset="0"/>
              </a:rPr>
              <a:t>рафтах</a:t>
            </a:r>
            <a:r>
              <a:rPr lang="ru-RU" sz="2000" dirty="0" smtClean="0">
                <a:latin typeface="Arial Narrow" panose="020B0606020202030204" pitchFamily="34" charset="0"/>
              </a:rPr>
              <a:t>. Изучали </a:t>
            </a:r>
            <a:r>
              <a:rPr lang="ru-RU" sz="2000" dirty="0">
                <a:latin typeface="Arial Narrow" panose="020B0606020202030204" pitchFamily="34" charset="0"/>
              </a:rPr>
              <a:t>новые маршруты по рекам, осваивали технику водного туризма. 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982275" y="486015"/>
            <a:ext cx="3509043" cy="1288997"/>
          </a:xfrm>
          <a:custGeom>
            <a:avLst/>
            <a:gdLst>
              <a:gd name="connsiteX0" fmla="*/ 310243 w 3211286"/>
              <a:gd name="connsiteY0" fmla="*/ 0 h 1077685"/>
              <a:gd name="connsiteX1" fmla="*/ 620486 w 3211286"/>
              <a:gd name="connsiteY1" fmla="*/ 293914 h 1077685"/>
              <a:gd name="connsiteX2" fmla="*/ 3211286 w 3211286"/>
              <a:gd name="connsiteY2" fmla="*/ 293914 h 1077685"/>
              <a:gd name="connsiteX3" fmla="*/ 3211286 w 3211286"/>
              <a:gd name="connsiteY3" fmla="*/ 1077685 h 1077685"/>
              <a:gd name="connsiteX4" fmla="*/ 0 w 3211286"/>
              <a:gd name="connsiteY4" fmla="*/ 1077685 h 1077685"/>
              <a:gd name="connsiteX5" fmla="*/ 0 w 3211286"/>
              <a:gd name="connsiteY5" fmla="*/ 293914 h 10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1286" h="1077685">
                <a:moveTo>
                  <a:pt x="310243" y="0"/>
                </a:moveTo>
                <a:lnTo>
                  <a:pt x="620486" y="293914"/>
                </a:lnTo>
                <a:lnTo>
                  <a:pt x="3211286" y="293914"/>
                </a:lnTo>
                <a:lnTo>
                  <a:pt x="3211286" y="1077685"/>
                </a:lnTo>
                <a:lnTo>
                  <a:pt x="0" y="1077685"/>
                </a:lnTo>
                <a:lnTo>
                  <a:pt x="0" y="293914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Стажёр-инструктор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7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7429"/>
          <a:stretch/>
        </p:blipFill>
        <p:spPr>
          <a:xfrm>
            <a:off x="8973671" y="0"/>
            <a:ext cx="32183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930" y="2438015"/>
            <a:ext cx="54226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 Narrow" panose="020B0606020202030204" pitchFamily="34" charset="0"/>
              </a:rPr>
              <a:t>Мне всегда было интересно познавать мир – его сложности, красоту и возможности. После </a:t>
            </a:r>
            <a:r>
              <a:rPr lang="ru-RU" dirty="0">
                <a:latin typeface="Arial Narrow" panose="020B0606020202030204" pitchFamily="34" charset="0"/>
              </a:rPr>
              <a:t>окончания университета и </a:t>
            </a:r>
            <a:r>
              <a:rPr lang="ru-RU" dirty="0" smtClean="0">
                <a:latin typeface="Arial Narrow" panose="020B0606020202030204" pitchFamily="34" charset="0"/>
              </a:rPr>
              <a:t>завершения спортивной </a:t>
            </a:r>
            <a:r>
              <a:rPr lang="ru-RU" dirty="0">
                <a:latin typeface="Arial Narrow" panose="020B0606020202030204" pitchFamily="34" charset="0"/>
              </a:rPr>
              <a:t>карьеры с</a:t>
            </a:r>
            <a:r>
              <a:rPr lang="ru-RU" dirty="0" smtClean="0">
                <a:latin typeface="Arial Narrow" panose="020B0606020202030204" pitchFamily="34" charset="0"/>
              </a:rPr>
              <a:t>тал еще больше </a:t>
            </a:r>
            <a:r>
              <a:rPr lang="ru-RU" dirty="0">
                <a:latin typeface="Arial Narrow" panose="020B0606020202030204" pitchFamily="34" charset="0"/>
              </a:rPr>
              <a:t>времени посвящать работе инструктором, </a:t>
            </a:r>
            <a:r>
              <a:rPr lang="ru-RU" dirty="0" smtClean="0">
                <a:latin typeface="Arial Narrow" panose="020B0606020202030204" pitchFamily="34" charset="0"/>
              </a:rPr>
              <a:t>осваивал новые маршруты пеших </a:t>
            </a:r>
            <a:r>
              <a:rPr lang="ru-RU" dirty="0">
                <a:latin typeface="Arial Narrow" panose="020B0606020202030204" pitchFamily="34" charset="0"/>
              </a:rPr>
              <a:t>и </a:t>
            </a:r>
            <a:r>
              <a:rPr lang="ru-RU" dirty="0" smtClean="0">
                <a:latin typeface="Arial Narrow" panose="020B0606020202030204" pitchFamily="34" charset="0"/>
              </a:rPr>
              <a:t>конных походов.</a:t>
            </a:r>
          </a:p>
          <a:p>
            <a:pPr algn="just"/>
            <a:r>
              <a:rPr lang="ru-RU" dirty="0" smtClean="0"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ru-RU" dirty="0" smtClean="0">
                <a:latin typeface="Arial Narrow" panose="020B0606020202030204" pitchFamily="34" charset="0"/>
              </a:rPr>
              <a:t>С каждым </a:t>
            </a:r>
            <a:r>
              <a:rPr lang="ru-RU" dirty="0">
                <a:latin typeface="Arial Narrow" panose="020B0606020202030204" pitchFamily="34" charset="0"/>
              </a:rPr>
              <a:t>годом клиентов становилось все больше и больше, так постепенно </a:t>
            </a:r>
            <a:r>
              <a:rPr lang="ru-RU" dirty="0" smtClean="0">
                <a:latin typeface="Arial Narrow" panose="020B0606020202030204" pitchFamily="34" charset="0"/>
              </a:rPr>
              <a:t>из стажера-инструктора я вырос в </a:t>
            </a:r>
            <a:r>
              <a:rPr lang="ru-RU" dirty="0">
                <a:latin typeface="Arial Narrow" panose="020B0606020202030204" pitchFamily="34" charset="0"/>
              </a:rPr>
              <a:t>организатора путешествий</a:t>
            </a:r>
            <a:r>
              <a:rPr lang="ru-RU" dirty="0" smtClean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В 2009 году </a:t>
            </a:r>
            <a:r>
              <a:rPr lang="ru-RU" dirty="0" smtClean="0">
                <a:latin typeface="Arial Narrow" panose="020B0606020202030204" pitchFamily="34" charset="0"/>
              </a:rPr>
              <a:t>зарегистрировался в качестве индивидуального предпринимателя и с головой окунулся в перспективы развития туризма на Алтае. </a:t>
            </a:r>
          </a:p>
          <a:p>
            <a:pPr algn="just"/>
            <a:endParaRPr lang="ru-RU" dirty="0" smtClean="0">
              <a:latin typeface="Arial Narrow" panose="020B0606020202030204" pitchFamily="34" charset="0"/>
            </a:endParaRPr>
          </a:p>
          <a:p>
            <a:pPr algn="just"/>
            <a:r>
              <a:rPr lang="ru-RU" dirty="0" smtClean="0">
                <a:latin typeface="Arial Narrow" panose="020B0606020202030204" pitchFamily="34" charset="0"/>
              </a:rPr>
              <a:t> 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344" y="2940423"/>
            <a:ext cx="1808629" cy="14164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27712" r="16884" b="31802"/>
          <a:stretch/>
        </p:blipFill>
        <p:spPr>
          <a:xfrm>
            <a:off x="6711767" y="1470210"/>
            <a:ext cx="1808629" cy="14074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70276" y="977153"/>
            <a:ext cx="4022352" cy="4114662"/>
          </a:xfrm>
          <a:prstGeom prst="rect">
            <a:avLst/>
          </a:prstGeom>
          <a:noFill/>
          <a:ln w="476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598" y="466164"/>
            <a:ext cx="1808629" cy="2411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8" y="2940423"/>
            <a:ext cx="1808629" cy="24115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2931" y="457200"/>
            <a:ext cx="53417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Эмоции и слова благодарности туристов вдохновили меня на подвиг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10619" r="-54"/>
          <a:stretch/>
        </p:blipFill>
        <p:spPr>
          <a:xfrm>
            <a:off x="0" y="0"/>
            <a:ext cx="12191999" cy="68669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9622" y="986117"/>
            <a:ext cx="6087035" cy="44945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30624" y="1299882"/>
            <a:ext cx="5441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На собственные сбережения купил лодку и арендовал земельный участок. Но, клиенты не выстроились в очередь на сплав по Нижней Катуни. </a:t>
            </a:r>
            <a:r>
              <a:rPr lang="ru-RU" dirty="0">
                <a:latin typeface="Arial Narrow" panose="020B0606020202030204" pitchFamily="34" charset="0"/>
              </a:rPr>
              <a:t>Н</a:t>
            </a:r>
            <a:r>
              <a:rPr lang="ru-RU" dirty="0" smtClean="0">
                <a:latin typeface="Arial Narrow" panose="020B0606020202030204" pitchFamily="34" charset="0"/>
              </a:rPr>
              <a:t>а </a:t>
            </a:r>
            <a:r>
              <a:rPr lang="ru-RU" dirty="0">
                <a:latin typeface="Arial Narrow" panose="020B0606020202030204" pitchFamily="34" charset="0"/>
              </a:rPr>
              <a:t>часовых маршрутах в дождь люди неохотно шли на сплавы иногда это могло длиться </a:t>
            </a:r>
            <a:r>
              <a:rPr lang="ru-RU" dirty="0" smtClean="0">
                <a:latin typeface="Arial Narrow" panose="020B0606020202030204" pitchFamily="34" charset="0"/>
              </a:rPr>
              <a:t>и целую неделю.</a:t>
            </a: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Водители, </a:t>
            </a:r>
            <a:r>
              <a:rPr lang="ru-RU" dirty="0">
                <a:latin typeface="Arial Narrow" panose="020B0606020202030204" pitchFamily="34" charset="0"/>
              </a:rPr>
              <a:t>с которыми мы сотрудничали часто подводили </a:t>
            </a:r>
            <a:r>
              <a:rPr lang="ru-RU" dirty="0" smtClean="0">
                <a:latin typeface="Arial Narrow" panose="020B0606020202030204" pitchFamily="34" charset="0"/>
              </a:rPr>
              <a:t>нас, </a:t>
            </a:r>
            <a:r>
              <a:rPr lang="ru-RU" dirty="0">
                <a:latin typeface="Arial Narrow" panose="020B0606020202030204" pitchFamily="34" charset="0"/>
              </a:rPr>
              <a:t>завышали </a:t>
            </a:r>
            <a:r>
              <a:rPr lang="ru-RU" dirty="0" smtClean="0">
                <a:latin typeface="Arial Narrow" panose="020B0606020202030204" pitchFamily="34" charset="0"/>
              </a:rPr>
              <a:t>цены на перевозку людей и снаряжения, порой даже транспорт ломался.   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Но, </a:t>
            </a:r>
            <a:r>
              <a:rPr lang="ru-RU" dirty="0">
                <a:latin typeface="Arial Narrow" panose="020B0606020202030204" pitchFamily="34" charset="0"/>
              </a:rPr>
              <a:t>с</a:t>
            </a:r>
            <a:r>
              <a:rPr lang="ru-RU" dirty="0" smtClean="0">
                <a:latin typeface="Arial Narrow" panose="020B0606020202030204" pitchFamily="34" charset="0"/>
              </a:rPr>
              <a:t>амое страшное, ощутил </a:t>
            </a:r>
            <a:r>
              <a:rPr lang="ru-RU" dirty="0">
                <a:latin typeface="Arial Narrow" panose="020B0606020202030204" pitchFamily="34" charset="0"/>
              </a:rPr>
              <a:t>на себе проблему </a:t>
            </a:r>
            <a:r>
              <a:rPr lang="ru-RU" dirty="0" smtClean="0">
                <a:latin typeface="Arial Narrow" panose="020B0606020202030204" pitchFamily="34" charset="0"/>
              </a:rPr>
              <a:t>короткого </a:t>
            </a:r>
            <a:r>
              <a:rPr lang="ru-RU" dirty="0">
                <a:latin typeface="Arial Narrow" panose="020B0606020202030204" pitchFamily="34" charset="0"/>
              </a:rPr>
              <a:t>сезона сплавов </a:t>
            </a:r>
            <a:r>
              <a:rPr lang="ru-RU" dirty="0" smtClean="0">
                <a:latin typeface="Arial Narrow" panose="020B0606020202030204" pitchFamily="34" charset="0"/>
              </a:rPr>
              <a:t>- июнь-август. Уже </a:t>
            </a:r>
            <a:r>
              <a:rPr lang="ru-RU" dirty="0">
                <a:latin typeface="Arial Narrow" panose="020B0606020202030204" pitchFamily="34" charset="0"/>
              </a:rPr>
              <a:t>осенью </a:t>
            </a:r>
            <a:r>
              <a:rPr lang="ru-RU" dirty="0" smtClean="0">
                <a:latin typeface="Arial Narrow" panose="020B0606020202030204" pitchFamily="34" charset="0"/>
              </a:rPr>
              <a:t>приходилось </a:t>
            </a:r>
            <a:r>
              <a:rPr lang="ru-RU" dirty="0">
                <a:latin typeface="Arial Narrow" panose="020B0606020202030204" pitchFamily="34" charset="0"/>
              </a:rPr>
              <a:t>сворачивать свою деятельность. 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 flipH="1">
            <a:off x="6902823" y="460343"/>
            <a:ext cx="4979252" cy="2067704"/>
          </a:xfrm>
          <a:custGeom>
            <a:avLst/>
            <a:gdLst>
              <a:gd name="connsiteX0" fmla="*/ 310243 w 3211286"/>
              <a:gd name="connsiteY0" fmla="*/ 0 h 1077685"/>
              <a:gd name="connsiteX1" fmla="*/ 620486 w 3211286"/>
              <a:gd name="connsiteY1" fmla="*/ 293914 h 1077685"/>
              <a:gd name="connsiteX2" fmla="*/ 3211286 w 3211286"/>
              <a:gd name="connsiteY2" fmla="*/ 293914 h 1077685"/>
              <a:gd name="connsiteX3" fmla="*/ 3211286 w 3211286"/>
              <a:gd name="connsiteY3" fmla="*/ 1077685 h 1077685"/>
              <a:gd name="connsiteX4" fmla="*/ 0 w 3211286"/>
              <a:gd name="connsiteY4" fmla="*/ 1077685 h 1077685"/>
              <a:gd name="connsiteX5" fmla="*/ 0 w 3211286"/>
              <a:gd name="connsiteY5" fmla="*/ 293914 h 10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1286" h="1077685">
                <a:moveTo>
                  <a:pt x="310243" y="0"/>
                </a:moveTo>
                <a:lnTo>
                  <a:pt x="620486" y="293914"/>
                </a:lnTo>
                <a:lnTo>
                  <a:pt x="3211286" y="293914"/>
                </a:lnTo>
                <a:lnTo>
                  <a:pt x="3211286" y="1077685"/>
                </a:lnTo>
                <a:lnTo>
                  <a:pt x="0" y="1077685"/>
                </a:lnTo>
                <a:lnTo>
                  <a:pt x="0" y="293914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7055223" y="1143052"/>
            <a:ext cx="49126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Но, головокружительного </a:t>
            </a:r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взлёта не 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получилось</a:t>
            </a:r>
          </a:p>
        </p:txBody>
      </p:sp>
    </p:spTree>
    <p:extLst>
      <p:ext uri="{BB962C8B-B14F-4D97-AF65-F5344CB8AC3E}">
        <p14:creationId xmlns:p14="http://schemas.microsoft.com/office/powerpoint/2010/main" val="18770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4259" y="206188"/>
            <a:ext cx="4356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Сначала решение, потом деньги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5647" y="1859339"/>
            <a:ext cx="53698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Я, задумался. Какой комфорт хотелось бы мне получить на сплавах?</a:t>
            </a: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Бесплатно по пить горячий чай и кофе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Сплавляться не в повседневной одежде, а в гидрокостюмах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Во время выезжать на место старта сплава, не переживая за потраченное время впустую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25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57998" y="888696"/>
            <a:ext cx="3589805" cy="3610397"/>
          </a:xfrm>
          <a:prstGeom prst="rect">
            <a:avLst/>
          </a:prstGeom>
          <a:noFill/>
          <a:ln w="476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02" y="497541"/>
            <a:ext cx="4446494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00" y="2693895"/>
            <a:ext cx="3760693" cy="37606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40470" y="5369858"/>
            <a:ext cx="1626533" cy="1322297"/>
          </a:xfrm>
          <a:prstGeom prst="rect">
            <a:avLst/>
          </a:prstGeom>
          <a:noFill/>
          <a:ln w="476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7991" y="1742320"/>
            <a:ext cx="47853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В банке оформил кредит, как физическое </a:t>
            </a:r>
            <a:r>
              <a:rPr lang="ru-RU" dirty="0">
                <a:latin typeface="Arial Narrow" panose="020B0606020202030204" pitchFamily="34" charset="0"/>
              </a:rPr>
              <a:t>лицо под большой </a:t>
            </a:r>
            <a:r>
              <a:rPr lang="ru-RU" dirty="0" smtClean="0">
                <a:latin typeface="Arial Narrow" panose="020B0606020202030204" pitchFamily="34" charset="0"/>
              </a:rPr>
              <a:t>процент. 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Купил транспорт, дополнительные лодки, гидрокостюмы. 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Нанял первых сотрудников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Создал первый сайт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>
                <a:latin typeface="Arial Narrow" panose="020B0606020202030204" pitchFamily="34" charset="0"/>
              </a:rPr>
              <a:t>Клиентам начал предлагать бесплатно горячий чай и кофе</a:t>
            </a:r>
          </a:p>
          <a:p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Некоторые </a:t>
            </a:r>
            <a:r>
              <a:rPr lang="ru-RU" dirty="0" smtClean="0">
                <a:latin typeface="Arial Narrow" panose="020B0606020202030204" pitchFamily="34" charset="0"/>
              </a:rPr>
              <a:t>группы стали просить </a:t>
            </a:r>
            <a:r>
              <a:rPr lang="ru-RU" dirty="0">
                <a:latin typeface="Arial Narrow" panose="020B0606020202030204" pitchFamily="34" charset="0"/>
              </a:rPr>
              <a:t>организовать для них </a:t>
            </a:r>
            <a:r>
              <a:rPr lang="ru-RU" dirty="0" smtClean="0">
                <a:latin typeface="Arial Narrow" panose="020B0606020202030204" pitchFamily="34" charset="0"/>
              </a:rPr>
              <a:t>экскурсии, так мы постепенно начали делать и экскурсии </a:t>
            </a:r>
            <a:r>
              <a:rPr lang="ru-RU" dirty="0">
                <a:latin typeface="Arial Narrow" panose="020B0606020202030204" pitchFamily="34" charset="0"/>
              </a:rPr>
              <a:t>по </a:t>
            </a:r>
            <a:r>
              <a:rPr lang="ru-RU" dirty="0" err="1">
                <a:latin typeface="Arial Narrow" panose="020B0606020202030204" pitchFamily="34" charset="0"/>
              </a:rPr>
              <a:t>Майминскому</a:t>
            </a:r>
            <a:r>
              <a:rPr lang="ru-RU" dirty="0">
                <a:latin typeface="Arial Narrow" panose="020B0606020202030204" pitchFamily="34" charset="0"/>
              </a:rPr>
              <a:t> и </a:t>
            </a:r>
            <a:r>
              <a:rPr lang="ru-RU" dirty="0" err="1">
                <a:latin typeface="Arial Narrow" panose="020B0606020202030204" pitchFamily="34" charset="0"/>
              </a:rPr>
              <a:t>Чемальскому</a:t>
            </a:r>
            <a:r>
              <a:rPr lang="ru-RU" dirty="0">
                <a:latin typeface="Arial Narrow" panose="020B0606020202030204" pitchFamily="34" charset="0"/>
              </a:rPr>
              <a:t> району.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7991" y="497541"/>
            <a:ext cx="478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Создание полезного продукта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6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829</Words>
  <Application>Microsoft Office PowerPoint</Application>
  <PresentationFormat>Широкоэкранный</PresentationFormat>
  <Paragraphs>105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Arial Narrow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52</cp:revision>
  <dcterms:created xsi:type="dcterms:W3CDTF">2022-10-01T14:05:11Z</dcterms:created>
  <dcterms:modified xsi:type="dcterms:W3CDTF">2022-10-03T03:50:26Z</dcterms:modified>
</cp:coreProperties>
</file>